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Roboto-bold.fntdata"/><Relationship Id="rId10" Type="http://schemas.openxmlformats.org/officeDocument/2006/relationships/slide" Target="slides/slide5.xml"/><Relationship Id="rId21" Type="http://schemas.openxmlformats.org/officeDocument/2006/relationships/font" Target="fonts/Roboto-regular.fntdata"/><Relationship Id="rId13" Type="http://schemas.openxmlformats.org/officeDocument/2006/relationships/slide" Target="slides/slide8.xml"/><Relationship Id="rId24" Type="http://schemas.openxmlformats.org/officeDocument/2006/relationships/font" Target="fonts/Roboto-boldItalic.fntdata"/><Relationship Id="rId12" Type="http://schemas.openxmlformats.org/officeDocument/2006/relationships/slide" Target="slides/slide7.xml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f3dabb53b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f3dabb53b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f3dabb53b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f3dabb53b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efeaef6ab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cefeaef6ab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f3dabb53b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cf3dabb53b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f3dabb53b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cf3dabb53b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f3dabb53b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cf3dabb53b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efeaef6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efeaef6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efeaef6a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efeaef6a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cefeaef6ab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cefeaef6ab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cf3dabb53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cf3dabb53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Deep Learning que es parte de Machine Learning que usa específicos que se llaman Neural Networks, o Redes Neuronales para predecir con datos. Los Neural Networks viene de los neuronas en el cerebro humano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f3dabb53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f3dabb53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f3dabb53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f3dabb53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f3dabb53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f3dabb53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f3dabb53b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cf3dabb53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jamesbyrne113/yelp-review-sentimental-analysis" TargetMode="External"/><Relationship Id="rId4" Type="http://schemas.openxmlformats.org/officeDocument/2006/relationships/hyperlink" Target="https://colab.research.google.com" TargetMode="External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5" Type="http://schemas.openxmlformats.org/officeDocument/2006/relationships/image" Target="../media/image7.png"/><Relationship Id="rId6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624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Natural Language Process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Predicting Whether A Yelp Review is Positive or Negative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5792925" y="4397375"/>
            <a:ext cx="2788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By James Byrne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Embedding Layer</a:t>
            </a:r>
            <a:endParaRPr/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Un Word Embedding es un vector que representa una palabra en forma numérica. </a:t>
            </a:r>
            <a:endParaRPr sz="12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Este vector no solo es un número aleatorio o un vector aleatorio. Captura la semántica, similaridad sintáctica y la relación con otras palabras en el dataset. </a:t>
            </a:r>
            <a:endParaRPr sz="12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Esto es vital para permitir a una máquina entender correctamente cada review.</a:t>
            </a:r>
            <a:endParaRPr sz="12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Esto es exactamente lo que una Embedding layer hace, aprende estos word embeddings (vectores) para cada palabra.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LSTM Layer</a:t>
            </a:r>
            <a:endParaRPr/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311700" y="1152475"/>
            <a:ext cx="8520600" cy="21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En palabras simples, una LSTM layer es utilizada para datos secuenciales (como una secuencia de palabras). </a:t>
            </a:r>
            <a:endParaRPr sz="12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Una persona lee entendiendo todas las palabras previas en una frase (o párrafo o texto) para que la siguiente palabra tenga sentido. LSTMs hace lo mismo. </a:t>
            </a:r>
            <a:endParaRPr sz="12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Son una Red Neuronal que lee la frase una palabra a la vez (de inicio a fin).</a:t>
            </a:r>
            <a:endParaRPr sz="12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Para cada palabra la LSTM tiene una salida. La entrada para una palabra específica es el valor numérico de esa palabra y salida de la palabra anterior. La salida del modelo es la salida de la última palabra.</a:t>
            </a:r>
            <a:endParaRPr sz="12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500"/>
              </a:spcBef>
              <a:spcAft>
                <a:spcPts val="120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1814" y="3432647"/>
            <a:ext cx="5500375" cy="144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 Archivos </a:t>
            </a:r>
            <a:endParaRPr/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Puedes descargar los archivos utilizando el link </a:t>
            </a:r>
            <a:r>
              <a:rPr lang="en-GB"/>
              <a:t>o el Código QR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https://github.com/jamesbyrne113/yelp-review-sentimental-analysis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El link para google colab es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colab.research.google.com</a:t>
            </a:r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2975" y="2656650"/>
            <a:ext cx="1960975" cy="196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311700" y="3017247"/>
            <a:ext cx="5977500" cy="17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Sube el archivo llamado </a:t>
            </a:r>
            <a:r>
              <a:rPr i="1" lang="en-GB"/>
              <a:t>nlp_workshop_español.ipynb </a:t>
            </a:r>
            <a:r>
              <a:rPr lang="en-GB"/>
              <a:t>a Google Colab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Usa el archivo </a:t>
            </a:r>
            <a:r>
              <a:rPr i="1" lang="en-GB"/>
              <a:t>nlp_workshop_español.ipynb </a:t>
            </a:r>
            <a:r>
              <a:rPr lang="en-GB"/>
              <a:t>si lo quieres en ingles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¿Que Hemos Aprendido? </a:t>
            </a:r>
            <a:endParaRPr/>
          </a:p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Lo que es Deep Learning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Varias capas que se utiliza en Deep Learning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Como acceder un dataset en NLTK, el Gutenberg Corpus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Como manipular texto usando NLTK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Como preparar el texto para usarlo en un modelo de Deep Learning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Como entrenar un modelo de Deep Learning usando varios tipos de capas en TensorFlow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 Como validar el modelo.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¿Ahora Que Puedo Hacer?</a:t>
            </a:r>
            <a:endParaRPr/>
          </a:p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Ya </a:t>
            </a:r>
            <a:r>
              <a:rPr lang="en-GB"/>
              <a:t>sabéis</a:t>
            </a:r>
            <a:r>
              <a:rPr lang="en-GB"/>
              <a:t> lo basico de como entrenar un modelo de Deep Learning.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Puedes utilizar otros datasets en kaggle.com, por ejemplo, para entrenar otros modelos que clasifica lo que </a:t>
            </a:r>
            <a:r>
              <a:rPr lang="en-GB"/>
              <a:t>queráis</a:t>
            </a:r>
            <a:r>
              <a:rPr lang="en-GB"/>
              <a:t>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El </a:t>
            </a:r>
            <a:r>
              <a:rPr lang="en-GB"/>
              <a:t>único</a:t>
            </a:r>
            <a:r>
              <a:rPr lang="en-GB"/>
              <a:t> </a:t>
            </a:r>
            <a:r>
              <a:rPr lang="en-GB"/>
              <a:t>límite</a:t>
            </a:r>
            <a:r>
              <a:rPr lang="en-GB"/>
              <a:t> es lo que podeis pensar (y posiblemente si el dataset que quieres existe!)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Muchas Gracias! ¿Algunas Preguntas?</a:t>
            </a:r>
            <a:endParaRPr/>
          </a:p>
        </p:txBody>
      </p:sp>
      <p:sp>
        <p:nvSpPr>
          <p:cNvPr id="164" name="Google Shape;164;p27"/>
          <p:cNvSpPr txBox="1"/>
          <p:nvPr>
            <p:ph idx="1" type="body"/>
          </p:nvPr>
        </p:nvSpPr>
        <p:spPr>
          <a:xfrm>
            <a:off x="1713725" y="1266725"/>
            <a:ext cx="450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GB"/>
              <a:t>@JamesByrne113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650"/>
          </a:p>
          <a:p>
            <a:pPr indent="0" lvl="0" marL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6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650"/>
          </a:p>
        </p:txBody>
      </p:sp>
      <p:sp>
        <p:nvSpPr>
          <p:cNvPr id="165" name="Google Shape;165;p27"/>
          <p:cNvSpPr txBox="1"/>
          <p:nvPr/>
        </p:nvSpPr>
        <p:spPr>
          <a:xfrm>
            <a:off x="1713725" y="3891463"/>
            <a:ext cx="481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linkedin.com/in/jamesbyrne113/</a:t>
            </a:r>
            <a:endParaRPr/>
          </a:p>
        </p:txBody>
      </p:sp>
      <p:pic>
        <p:nvPicPr>
          <p:cNvPr id="166" name="Google Shape;1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962" y="1235575"/>
            <a:ext cx="63500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951" y="3860301"/>
            <a:ext cx="635025" cy="63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875" y="2088425"/>
            <a:ext cx="701175" cy="70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7"/>
          <p:cNvSpPr txBox="1"/>
          <p:nvPr>
            <p:ph idx="1" type="body"/>
          </p:nvPr>
        </p:nvSpPr>
        <p:spPr>
          <a:xfrm>
            <a:off x="1713725" y="2152663"/>
            <a:ext cx="450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github.com/jamesbyrne113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4950" y="3007438"/>
            <a:ext cx="635025" cy="63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7"/>
          <p:cNvSpPr txBox="1"/>
          <p:nvPr>
            <p:ph idx="1" type="body"/>
          </p:nvPr>
        </p:nvSpPr>
        <p:spPr>
          <a:xfrm>
            <a:off x="1758475" y="3038613"/>
            <a:ext cx="450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jamesbyrne113.medium.com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¿Quien soy?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19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Soy Irlandés Español y vivo en Irlanda​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Trabajo para Optum, un negocio que opera en tecnologías de la salud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Me gradué de Informática en University College Dublin (UCD)​ este año​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Lo siento, el español no es mi primer idioma y suelo hablar de la tecnología en inglés.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¡Va ser una ponencia bilingüe pero la mayoría va ser en Español!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1075" y="3215875"/>
            <a:ext cx="1838975" cy="183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8775" y="3529675"/>
            <a:ext cx="3108825" cy="121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5">
            <a:alphaModFix/>
          </a:blip>
          <a:srcRect b="16659" l="12613" r="10005" t="9233"/>
          <a:stretch/>
        </p:blipFill>
        <p:spPr>
          <a:xfrm>
            <a:off x="280650" y="3273225"/>
            <a:ext cx="2150200" cy="188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¿Que es Natural Language Processing?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11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Es un subcampo de lingüística, informática e Inteligencia artificial sobre las interacciones entre ordenadores y idomas humanos en particular para procesar y analizar grandes cantidades de datos sobre idiomas naturales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900" y="2265675"/>
            <a:ext cx="2166625" cy="216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4">
            <a:alphaModFix/>
          </a:blip>
          <a:srcRect b="31757" l="24016" r="23818" t="22750"/>
          <a:stretch/>
        </p:blipFill>
        <p:spPr>
          <a:xfrm>
            <a:off x="2706939" y="2391975"/>
            <a:ext cx="2816412" cy="138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7150" y="3761847"/>
            <a:ext cx="1381650" cy="138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09238" y="3139800"/>
            <a:ext cx="3123059" cy="175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¿Qué Vamos a Cubrir?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Deep Learning, Neural Networks, Diferentes Capas Neuronales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</a:t>
            </a:r>
            <a:r>
              <a:rPr lang="en-GB"/>
              <a:t>ómo</a:t>
            </a:r>
            <a:r>
              <a:rPr lang="en-GB"/>
              <a:t> clasificar reviews de yelp como positivo o negativo utilizando TensorFlow y NLTK en un Jupyter Notebook usando Google Colab.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Comentarios finales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Deep Learning (DL) - Aprendizaje Profundo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152475"/>
            <a:ext cx="806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Es parte de Machine Learning que usa específicos algoritmos que se llaman Neural Networks, o Redes Neuronales para predecir.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Necesitas un conjunto de datos muy grande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Los Neural Networks viene de los neuronas en el cerebro humano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7262" y="2433975"/>
            <a:ext cx="4736475" cy="266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Ejemplos de Deep Learning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4575" y="1373475"/>
            <a:ext cx="5448375" cy="358952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311700" y="1113025"/>
            <a:ext cx="3222900" cy="14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Por ejemplo: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Reconocimiento facial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Generación de texto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clasificación de imágenes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 rotWithShape="1">
          <a:blip r:embed="rId4">
            <a:alphaModFix/>
          </a:blip>
          <a:srcRect b="0" l="50000" r="0" t="0"/>
          <a:stretch/>
        </p:blipFill>
        <p:spPr>
          <a:xfrm>
            <a:off x="679025" y="2666925"/>
            <a:ext cx="2120325" cy="222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Una Neurona</a:t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0375" y="1340850"/>
            <a:ext cx="5298975" cy="355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/>
        </p:nvSpPr>
        <p:spPr>
          <a:xfrm>
            <a:off x="1939375" y="1017725"/>
            <a:ext cx="53964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6AA84F"/>
                </a:solidFill>
              </a:rPr>
              <a:t>Inputs</a:t>
            </a:r>
            <a:endParaRPr sz="1900">
              <a:solidFill>
                <a:srgbClr val="6AA84F"/>
              </a:solidFill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4171650" y="2256900"/>
            <a:ext cx="1457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F1C232"/>
                </a:solidFill>
              </a:rPr>
              <a:t>Aritmética</a:t>
            </a:r>
            <a:endParaRPr b="1" sz="1900">
              <a:solidFill>
                <a:srgbClr val="F1C232"/>
              </a:solidFill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5476150" y="2482400"/>
            <a:ext cx="1457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CC0000"/>
                </a:solidFill>
              </a:rPr>
              <a:t>Resultado</a:t>
            </a:r>
            <a:endParaRPr b="1" sz="19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Una Neural Network</a:t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5300" y="1255700"/>
            <a:ext cx="2667000" cy="320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152475"/>
            <a:ext cx="5274000" cy="38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f(</a:t>
            </a:r>
            <a:r>
              <a:rPr lang="en-GB">
                <a:solidFill>
                  <a:srgbClr val="CC0000"/>
                </a:solidFill>
              </a:rPr>
              <a:t>x1, x2, x3</a:t>
            </a:r>
            <a:r>
              <a:rPr lang="en-GB"/>
              <a:t>) = (</a:t>
            </a:r>
            <a:r>
              <a:rPr lang="en-GB">
                <a:solidFill>
                  <a:srgbClr val="6AA84F"/>
                </a:solidFill>
              </a:rPr>
              <a:t>y1, y2</a:t>
            </a:r>
            <a:r>
              <a:rPr lang="en-GB"/>
              <a:t>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Estás enseñando al algoritmo cómo producir los resultados (outputs) cuando das los inputs al algoritmo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Por ejemplo: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rgbClr val="CC0000"/>
                </a:solidFill>
              </a:rPr>
              <a:t>x1, x2, x3 </a:t>
            </a:r>
            <a:r>
              <a:rPr lang="en-GB"/>
              <a:t>son los dimensiones de un cubo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rgbClr val="6AA84F"/>
                </a:solidFill>
              </a:rPr>
              <a:t>y1</a:t>
            </a:r>
            <a:r>
              <a:rPr lang="en-GB"/>
              <a:t> es el volumen e </a:t>
            </a:r>
            <a:r>
              <a:rPr lang="en-GB">
                <a:solidFill>
                  <a:srgbClr val="6AA84F"/>
                </a:solidFill>
              </a:rPr>
              <a:t>y2</a:t>
            </a:r>
            <a:r>
              <a:rPr lang="en-GB"/>
              <a:t> es el área de superficie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La capa </a:t>
            </a:r>
            <a:r>
              <a:rPr lang="en-GB">
                <a:solidFill>
                  <a:srgbClr val="4A86E8"/>
                </a:solidFill>
              </a:rPr>
              <a:t>Hidden</a:t>
            </a:r>
            <a:r>
              <a:rPr lang="en-GB"/>
              <a:t> (escondido) es toda la aritmética para llegar al resultado que está escondido, como en una función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6258400" y="1863763"/>
            <a:ext cx="37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C0000"/>
                </a:solidFill>
              </a:rPr>
              <a:t>x1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6258400" y="2663863"/>
            <a:ext cx="37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C0000"/>
                </a:solidFill>
              </a:rPr>
              <a:t>x2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6258400" y="3463963"/>
            <a:ext cx="37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C0000"/>
                </a:solidFill>
              </a:rPr>
              <a:t>x3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117" name="Google Shape;117;p20"/>
          <p:cNvSpPr txBox="1"/>
          <p:nvPr/>
        </p:nvSpPr>
        <p:spPr>
          <a:xfrm>
            <a:off x="8359525" y="2270263"/>
            <a:ext cx="37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AA84F"/>
                </a:solidFill>
              </a:rPr>
              <a:t>y1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8359525" y="3057463"/>
            <a:ext cx="37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AA84F"/>
                </a:solidFill>
              </a:rPr>
              <a:t>y2</a:t>
            </a:r>
            <a:endParaRPr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Dense Layer - Capa Densa</a:t>
            </a:r>
            <a:endParaRPr/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311700" y="1152475"/>
            <a:ext cx="576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La capa azul es una Capa Densa (Dense Layer), porque cada salida de la capa tiene una entrada a cada nodo en el output.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Para generalizar, cada nodo de una capa densa tiene una salida para todos los nodos de la </a:t>
            </a:r>
            <a:r>
              <a:rPr lang="en-GB" sz="12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próxima</a:t>
            </a:r>
            <a:r>
              <a:rPr lang="en-GB" sz="12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capa.</a:t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5300" y="1255700"/>
            <a:ext cx="2667000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